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8" r:id="rId4"/>
    <p:sldId id="282" r:id="rId5"/>
    <p:sldId id="270" r:id="rId6"/>
    <p:sldId id="269" r:id="rId7"/>
    <p:sldId id="272" r:id="rId8"/>
    <p:sldId id="271" r:id="rId9"/>
    <p:sldId id="261" r:id="rId10"/>
    <p:sldId id="274" r:id="rId11"/>
    <p:sldId id="275" r:id="rId12"/>
    <p:sldId id="276" r:id="rId13"/>
    <p:sldId id="278" r:id="rId14"/>
    <p:sldId id="279" r:id="rId15"/>
    <p:sldId id="280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4" r:id="rId35"/>
    <p:sldId id="301" r:id="rId36"/>
    <p:sldId id="302" r:id="rId37"/>
    <p:sldId id="303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267" r:id="rId56"/>
    <p:sldId id="322" r:id="rId57"/>
  </p:sldIdLst>
  <p:sldSz cx="18288000" cy="10287000"/>
  <p:notesSz cx="6858000" cy="9144000"/>
  <p:embeddedFontLst>
    <p:embeddedFont>
      <p:font typeface="Arimo Bold" panose="020B060402020209020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nva Sans" panose="020B0604020202090204" charset="0"/>
      <p:regular r:id="rId64"/>
    </p:embeddedFont>
    <p:embeddedFont>
      <p:font typeface="Canva Sans Bold" panose="020B0604020202090204" charset="0"/>
      <p:regular r:id="rId65"/>
    </p:embeddedFont>
    <p:embeddedFont>
      <p:font typeface="IBM Plex Sans" panose="020B0604020202090204" charset="0"/>
      <p:regular r:id="rId66"/>
    </p:embeddedFont>
    <p:embeddedFont>
      <p:font typeface="IBM Plex Sans Condensed" panose="020B0604020202090204" charset="0"/>
      <p:regular r:id="rId67"/>
    </p:embeddedFont>
    <p:embeddedFont>
      <p:font typeface="Montserrat" panose="020B0604020202090204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622" autoAdjust="0"/>
  </p:normalViewPr>
  <p:slideViewPr>
    <p:cSldViewPr>
      <p:cViewPr>
        <p:scale>
          <a:sx n="50" d="100"/>
          <a:sy n="50" d="100"/>
        </p:scale>
        <p:origin x="322" y="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642BA-9EE8-461E-8F23-23AC66452CE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F9388-D3C0-43BA-81B4-62A882266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4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F0D0-EAB0-4DE5-9CDB-CA86B26D54BB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30F8-774A-43F0-B76F-A02F1D7FD53C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740D-08C7-469D-A9C1-83149DFAC7FF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C5931-CC54-4308-B02C-62DAC8F86861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EF7B-D402-4E20-AC80-963948AEDEA9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A5EE-FEEC-4934-ABFD-DC647C6E3A99}" type="datetime1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8164-6341-4A04-9E37-09401AEEA59A}" type="datetime1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55C43-8291-4887-AC49-974CE8132110}" type="datetime1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2660-7ED8-467C-A274-4CBE906E12EE}" type="datetime1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2C03-6195-450D-89D9-D977C89EE11E}" type="datetime1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5FCA-A333-438A-A40D-9030B21D7EE0}" type="datetime1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0064D-F159-41EB-A6C3-3A21F370CA84}" type="datetime1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cu-eco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cu-eco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cu-eco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cu-eco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hyperlink" Target="https://cu-eco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u-eco.org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cu-eco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hyperlink" Target="https://cu-eco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hyperlink" Target="https://cu-eco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cu-eco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cu-eco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cu-eco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cu-eco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cu-eco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cu-eco.or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u-eco.org/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cu-eco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cu-eco.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cu-eco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s://cu-eco.or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hyperlink" Target="https://cu-eco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s://cu-eco.or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s://cu-eco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hyperlink" Target="https://cu-eco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hyperlink" Target="https://cu-eco.or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hyperlink" Target="https://cu-eco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hyperlink" Target="https://cu-eco.org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hyperlink" Target="https://cu-eco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cu-eco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cu-eco.or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hyperlink" Target="https://cu-eco.or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hyperlink" Target="https://cu-eco.or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playlist?list=PLoiqjtgvXf9e2VJk8GWEXwECPM_7JRwkE" TargetMode="External"/><Relationship Id="rId5" Type="http://schemas.openxmlformats.org/officeDocument/2006/relationships/hyperlink" Target="https://reversepcb.com/stm32cubeide/" TargetMode="External"/><Relationship Id="rId4" Type="http://schemas.openxmlformats.org/officeDocument/2006/relationships/hyperlink" Target="https://cu-eco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cu-eco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cu-eco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-eco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cu-eco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9581" y="-286567"/>
            <a:ext cx="18597581" cy="10747706"/>
            <a:chOff x="0" y="0"/>
            <a:chExt cx="24796775" cy="14330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6750" cy="14330299"/>
            </a:xfrm>
            <a:custGeom>
              <a:avLst/>
              <a:gdLst/>
              <a:ahLst/>
              <a:cxnLst/>
              <a:rect l="l" t="t" r="r" b="b"/>
              <a:pathLst>
                <a:path w="24796750" h="14330299">
                  <a:moveTo>
                    <a:pt x="0" y="0"/>
                  </a:moveTo>
                  <a:lnTo>
                    <a:pt x="24796750" y="0"/>
                  </a:lnTo>
                  <a:lnTo>
                    <a:pt x="24796750" y="14330299"/>
                  </a:lnTo>
                  <a:lnTo>
                    <a:pt x="0" y="14330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69" r="-13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71999" y="271999"/>
            <a:ext cx="10138099" cy="9743002"/>
            <a:chOff x="0" y="0"/>
            <a:chExt cx="13517465" cy="12990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17499" cy="12990703"/>
            </a:xfrm>
            <a:custGeom>
              <a:avLst/>
              <a:gdLst/>
              <a:ahLst/>
              <a:cxnLst/>
              <a:rect l="l" t="t" r="r" b="b"/>
              <a:pathLst>
                <a:path w="13517499" h="12990703">
                  <a:moveTo>
                    <a:pt x="0" y="0"/>
                  </a:moveTo>
                  <a:lnTo>
                    <a:pt x="13517499" y="0"/>
                  </a:lnTo>
                  <a:lnTo>
                    <a:pt x="13517499" y="12990703"/>
                  </a:lnTo>
                  <a:lnTo>
                    <a:pt x="0" y="12990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755" r="-1175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491477" y="3189955"/>
            <a:ext cx="7401642" cy="248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81"/>
              </a:lnSpc>
            </a:pPr>
            <a:r>
              <a:rPr lang="en-US" sz="8317" b="1" dirty="0">
                <a:solidFill>
                  <a:srgbClr val="303275"/>
                </a:solidFill>
                <a:latin typeface="Arimo Bold"/>
                <a:ea typeface="Arimo Bold"/>
                <a:cs typeface="Arimo Bold"/>
                <a:sym typeface="Arimo Bold"/>
              </a:rPr>
              <a:t>Session1: </a:t>
            </a:r>
          </a:p>
          <a:p>
            <a:pPr algn="l">
              <a:lnSpc>
                <a:spcPts val="9981"/>
              </a:lnSpc>
            </a:pPr>
            <a:r>
              <a:rPr lang="en-US" sz="8317" b="1" dirty="0">
                <a:solidFill>
                  <a:srgbClr val="303275"/>
                </a:solidFill>
                <a:latin typeface="Arimo Bold"/>
                <a:ea typeface="Arimo Bold"/>
                <a:cs typeface="Arimo Bold"/>
                <a:sym typeface="Arimo Bold"/>
              </a:rPr>
              <a:t>Intro to STM32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16465" y="6609805"/>
            <a:ext cx="6876654" cy="58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584" dirty="0">
                <a:solidFill>
                  <a:srgbClr val="303275"/>
                </a:solidFill>
                <a:latin typeface="IBM Plex Sans"/>
                <a:ea typeface="IBM Plex Sans"/>
                <a:cs typeface="IBM Plex Sans"/>
                <a:sym typeface="IBM Plex Sans"/>
              </a:rPr>
              <a:t>CUERT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11269" y="6108756"/>
            <a:ext cx="7315210" cy="125223"/>
            <a:chOff x="0" y="0"/>
            <a:chExt cx="9753613" cy="166964"/>
          </a:xfrm>
        </p:grpSpPr>
        <p:sp>
          <p:nvSpPr>
            <p:cNvPr id="9" name="Freeform 9"/>
            <p:cNvSpPr/>
            <p:nvPr/>
          </p:nvSpPr>
          <p:spPr>
            <a:xfrm>
              <a:off x="111252" y="0"/>
              <a:ext cx="9586722" cy="222631"/>
            </a:xfrm>
            <a:custGeom>
              <a:avLst/>
              <a:gdLst/>
              <a:ahLst/>
              <a:cxnLst/>
              <a:rect l="l" t="t" r="r" b="b"/>
              <a:pathLst>
                <a:path w="9586722" h="222631">
                  <a:moveTo>
                    <a:pt x="0" y="0"/>
                  </a:moveTo>
                  <a:lnTo>
                    <a:pt x="9586722" y="0"/>
                  </a:lnTo>
                  <a:lnTo>
                    <a:pt x="9586722" y="222631"/>
                  </a:lnTo>
                  <a:lnTo>
                    <a:pt x="0" y="222631"/>
                  </a:lnTo>
                  <a:close/>
                </a:path>
              </a:pathLst>
            </a:custGeom>
            <a:solidFill>
              <a:srgbClr val="303275"/>
            </a:solidFill>
          </p:spPr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839F2B-8773-4BDB-9E47-F0B2CB80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E70B9-6D1A-43D3-8120-3F9B3B1A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072869"/>
            <a:ext cx="7361083" cy="7361083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Cathode Tube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1746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were used before transistors and used a lot of energy and area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5EFDA9-75CF-4D26-AC3B-64594AB9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E70B9-6D1A-43D3-8120-3F9B3B1A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30" y="1961642"/>
            <a:ext cx="11028570" cy="7360929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Historic Transistor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A2AF1-A19E-47C2-AD39-C3A42031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85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IC Chip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3592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IC is Integrated Circuit is a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  <a:sym typeface="Arial"/>
              </a:rPr>
              <a:t>n assembly of electronic components like  capacitors and resistors to perform a specific function like AND gate IC</a:t>
            </a:r>
            <a:endParaRPr lang="en-US" sz="4000" spc="28" dirty="0">
              <a:solidFill>
                <a:srgbClr val="303275"/>
              </a:solidFill>
              <a:latin typeface="IBM Plex Sans Condensed"/>
            </a:endParaRP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7ED669-9AC0-472B-9936-1FB4D3AF1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2778285"/>
            <a:ext cx="3804894" cy="31463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5A115B-BC2A-490D-94F4-1594763CE284}"/>
              </a:ext>
            </a:extLst>
          </p:cNvPr>
          <p:cNvSpPr txBox="1"/>
          <p:nvPr/>
        </p:nvSpPr>
        <p:spPr>
          <a:xfrm>
            <a:off x="-231738" y="6209884"/>
            <a:ext cx="13053565" cy="2669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Has different shapes but its function is known from the number printed on it and its data sheet not from its shape 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159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24641" lvl="2" indent="-914400">
              <a:lnSpc>
                <a:spcPts val="6859"/>
              </a:lnSpc>
              <a:buFont typeface="+mj-lt"/>
              <a:buAutoNum type="alphaLcPeriod" startAt="3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Microprocessor vs Microcontroller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97DD8-AB0B-43FB-8663-C8CCE561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CF3713-84C5-4D84-A0A1-06953DEAA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810219"/>
            <a:ext cx="4337528" cy="3241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3065BB-5C7E-4C51-9546-4E4E0CCD7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69070"/>
            <a:ext cx="5211845" cy="29364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41B1EA-9E83-4AE6-AE32-7FF2CD28082D}"/>
              </a:ext>
            </a:extLst>
          </p:cNvPr>
          <p:cNvSpPr txBox="1"/>
          <p:nvPr/>
        </p:nvSpPr>
        <p:spPr>
          <a:xfrm>
            <a:off x="-512111" y="5878975"/>
            <a:ext cx="7065311" cy="2669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is the brain of the system 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Consist of CPU only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C5C31E-27D9-4A7C-B177-467A3E787856}"/>
              </a:ext>
            </a:extLst>
          </p:cNvPr>
          <p:cNvSpPr txBox="1"/>
          <p:nvPr/>
        </p:nvSpPr>
        <p:spPr>
          <a:xfrm>
            <a:off x="8327089" y="6057900"/>
            <a:ext cx="7065311" cy="2669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is a small computer on single integrated circuit containing</a:t>
            </a:r>
          </a:p>
        </p:txBody>
      </p:sp>
    </p:spTree>
    <p:extLst>
      <p:ext uri="{BB962C8B-B14F-4D97-AF65-F5344CB8AC3E}">
        <p14:creationId xmlns:p14="http://schemas.microsoft.com/office/powerpoint/2010/main" val="33192991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24641" lvl="2" indent="-914400">
              <a:lnSpc>
                <a:spcPts val="6859"/>
              </a:lnSpc>
              <a:buFont typeface="+mj-lt"/>
              <a:buAutoNum type="alphaLcPeriod" startAt="3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Microprocessor vs Microcontroller 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760BAF-E69E-45BE-A22B-D21AB676D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13681"/>
              </p:ext>
            </p:extLst>
          </p:nvPr>
        </p:nvGraphicFramePr>
        <p:xfrm>
          <a:off x="2118993" y="3771900"/>
          <a:ext cx="12192000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MPU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MCU</a:t>
                      </a:r>
                      <a:endParaRPr lang="en-US" sz="45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A processing unit that requires external memory and 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A compact integrated chip that includes a processor, memory and peripherals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Used in computing systems for general-purpose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Used in embedded systems for specific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High 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Low power optimized for energy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97DD8-AB0B-43FB-8663-C8CCE561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81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10241" lvl="2">
              <a:lnSpc>
                <a:spcPts val="6859"/>
              </a:lnSpc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d. How a microprocessor works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CF3713-84C5-4D84-A0A1-06953DEAA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62" y="3086100"/>
            <a:ext cx="8808838" cy="5814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8578D-6B55-4295-82E7-D9D3713F79F1}"/>
              </a:ext>
            </a:extLst>
          </p:cNvPr>
          <p:cNvSpPr txBox="1"/>
          <p:nvPr/>
        </p:nvSpPr>
        <p:spPr>
          <a:xfrm>
            <a:off x="-152400" y="3051617"/>
            <a:ext cx="10972800" cy="5439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1-Code Writing &amp; Compilation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2-Code Upload to Flash Memory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3-Power-On &amp; Reset Process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4-Fetch-Decode-Execute Cycle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5-Interrupt Handling (If Required)</a:t>
            </a:r>
          </a:p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6-Continuous Execution</a:t>
            </a:r>
          </a:p>
        </p:txBody>
      </p:sp>
    </p:spTree>
    <p:extLst>
      <p:ext uri="{BB962C8B-B14F-4D97-AF65-F5344CB8AC3E}">
        <p14:creationId xmlns:p14="http://schemas.microsoft.com/office/powerpoint/2010/main" val="6362397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4604891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Microcontroller Architecture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9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6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CISC vs RISC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Cisc_Risc_Short">
            <a:hlinkClick r:id="" action="ppaction://media"/>
            <a:extLst>
              <a:ext uri="{FF2B5EF4-FFF2-40B4-BE49-F238E27FC236}">
                <a16:creationId xmlns:a16="http://schemas.microsoft.com/office/drawing/2014/main" id="{97933C6B-40E3-488D-8469-B35BBE85D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95600" y="2490797"/>
            <a:ext cx="10999335" cy="61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95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CISC vs RISC</a:t>
            </a: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A015B30-533B-4F85-A736-1DA5F82F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929351"/>
              </p:ext>
            </p:extLst>
          </p:nvPr>
        </p:nvGraphicFramePr>
        <p:xfrm>
          <a:off x="2118993" y="3771900"/>
          <a:ext cx="121920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CISC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RISC</a:t>
                      </a:r>
                      <a:endParaRPr lang="en-US" sz="45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Complex variable-length 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Simple fixed-length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Smaller programs (fewer instructions needed)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Larger programs (more instructions needed)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Fewer general-purpose registers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More general-purpose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6418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180B6A-D2DB-4474-AB27-9C75D42F8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3086100"/>
            <a:ext cx="8561390" cy="4803794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DEA82A75-42CE-494D-959F-DA3CA0BFB0A3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Von Neuman vs Harvard</a:t>
            </a:r>
          </a:p>
        </p:txBody>
      </p:sp>
    </p:spTree>
    <p:extLst>
      <p:ext uri="{BB962C8B-B14F-4D97-AF65-F5344CB8AC3E}">
        <p14:creationId xmlns:p14="http://schemas.microsoft.com/office/powerpoint/2010/main" val="683993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613" y="-666456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933967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 Concepts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788453" y="2191841"/>
            <a:ext cx="771999" cy="771999"/>
            <a:chOff x="0" y="0"/>
            <a:chExt cx="1029332" cy="10293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335" cy="1029335"/>
            </a:xfrm>
            <a:custGeom>
              <a:avLst/>
              <a:gdLst/>
              <a:ahLst/>
              <a:cxnLst/>
              <a:rect l="l" t="t" r="r" b="b"/>
              <a:pathLst>
                <a:path w="1029335" h="1029335">
                  <a:moveTo>
                    <a:pt x="514604" y="0"/>
                  </a:moveTo>
                  <a:cubicBezTo>
                    <a:pt x="230378" y="0"/>
                    <a:pt x="0" y="230378"/>
                    <a:pt x="0" y="514604"/>
                  </a:cubicBezTo>
                  <a:cubicBezTo>
                    <a:pt x="0" y="798830"/>
                    <a:pt x="230378" y="1029335"/>
                    <a:pt x="514604" y="1029335"/>
                  </a:cubicBezTo>
                  <a:cubicBezTo>
                    <a:pt x="798830" y="1029335"/>
                    <a:pt x="1029335" y="798957"/>
                    <a:pt x="1029335" y="514604"/>
                  </a:cubicBezTo>
                  <a:cubicBezTo>
                    <a:pt x="1029335" y="230251"/>
                    <a:pt x="798957" y="0"/>
                    <a:pt x="514604" y="0"/>
                  </a:cubicBezTo>
                  <a:close/>
                </a:path>
              </a:pathLst>
            </a:custGeom>
            <a:solidFill>
              <a:srgbClr val="2C307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901847" y="2143087"/>
            <a:ext cx="545211" cy="79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81603" y="4499626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Programming concepts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901847" y="4757501"/>
            <a:ext cx="771999" cy="771999"/>
            <a:chOff x="0" y="0"/>
            <a:chExt cx="1029332" cy="102933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29332" cy="1029332"/>
              <a:chOff x="0" y="0"/>
              <a:chExt cx="1029332" cy="102933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29335" cy="1029335"/>
              </a:xfrm>
              <a:custGeom>
                <a:avLst/>
                <a:gdLst/>
                <a:ahLst/>
                <a:cxnLst/>
                <a:rect l="l" t="t" r="r" b="b"/>
                <a:pathLst>
                  <a:path w="1029335" h="1029335">
                    <a:moveTo>
                      <a:pt x="514604" y="0"/>
                    </a:moveTo>
                    <a:cubicBezTo>
                      <a:pt x="230378" y="0"/>
                      <a:pt x="0" y="230378"/>
                      <a:pt x="0" y="514604"/>
                    </a:cubicBezTo>
                    <a:cubicBezTo>
                      <a:pt x="0" y="798830"/>
                      <a:pt x="230378" y="1029335"/>
                      <a:pt x="514604" y="1029335"/>
                    </a:cubicBezTo>
                    <a:cubicBezTo>
                      <a:pt x="798830" y="1029335"/>
                      <a:pt x="1029335" y="798957"/>
                      <a:pt x="1029335" y="514604"/>
                    </a:cubicBezTo>
                    <a:cubicBezTo>
                      <a:pt x="1029335" y="230251"/>
                      <a:pt x="798957" y="0"/>
                      <a:pt x="514604" y="0"/>
                    </a:cubicBezTo>
                    <a:close/>
                  </a:path>
                </a:pathLst>
              </a:custGeom>
              <a:solidFill>
                <a:srgbClr val="2C307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51192" y="-55183"/>
              <a:ext cx="726948" cy="1015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2"/>
                </a:lnSpc>
              </a:pPr>
              <a:r>
                <a:rPr lang="en-US" sz="3600" dirty="0">
                  <a:solidFill>
                    <a:srgbClr val="EFEFE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4000" y="6637430"/>
            <a:ext cx="7322748" cy="96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STM32 Cube IDE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788453" y="6971711"/>
            <a:ext cx="771999" cy="771999"/>
            <a:chOff x="0" y="0"/>
            <a:chExt cx="1029332" cy="10293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9335" cy="1029335"/>
            </a:xfrm>
            <a:custGeom>
              <a:avLst/>
              <a:gdLst/>
              <a:ahLst/>
              <a:cxnLst/>
              <a:rect l="l" t="t" r="r" b="b"/>
              <a:pathLst>
                <a:path w="1029335" h="1029335">
                  <a:moveTo>
                    <a:pt x="514604" y="0"/>
                  </a:moveTo>
                  <a:cubicBezTo>
                    <a:pt x="230378" y="0"/>
                    <a:pt x="0" y="230378"/>
                    <a:pt x="0" y="514604"/>
                  </a:cubicBezTo>
                  <a:cubicBezTo>
                    <a:pt x="0" y="798830"/>
                    <a:pt x="230378" y="1029335"/>
                    <a:pt x="514604" y="1029335"/>
                  </a:cubicBezTo>
                  <a:cubicBezTo>
                    <a:pt x="798830" y="1029335"/>
                    <a:pt x="1029335" y="798957"/>
                    <a:pt x="1029335" y="514604"/>
                  </a:cubicBezTo>
                  <a:cubicBezTo>
                    <a:pt x="1029335" y="230251"/>
                    <a:pt x="798957" y="0"/>
                    <a:pt x="514604" y="0"/>
                  </a:cubicBezTo>
                  <a:close/>
                </a:path>
              </a:pathLst>
            </a:custGeom>
            <a:solidFill>
              <a:srgbClr val="2C307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901847" y="6899367"/>
            <a:ext cx="545211" cy="79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3753" y="2156703"/>
            <a:ext cx="425758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16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937A1E5-B307-4718-B58A-52470A1C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Von Neuman vs Harvard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A015B30-533B-4F85-A736-1DA5F82F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84838"/>
              </p:ext>
            </p:extLst>
          </p:nvPr>
        </p:nvGraphicFramePr>
        <p:xfrm>
          <a:off x="2118993" y="3771900"/>
          <a:ext cx="12192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Von Neuman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Harvard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Unified memory for program and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Separate memory for program and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Slower due to bus contention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Faster due to simultaneous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Simpler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More complex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849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RAM vs ROM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A015B30-533B-4F85-A736-1DA5F82F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07870"/>
              </p:ext>
            </p:extLst>
          </p:nvPr>
        </p:nvGraphicFramePr>
        <p:xfrm>
          <a:off x="2118993" y="3771900"/>
          <a:ext cx="121920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Temporary storage for </a:t>
                      </a:r>
                      <a:r>
                        <a:rPr lang="en-US" sz="3000" b="1" kern="1200" dirty="0" err="1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variables,stack</a:t>
                      </a: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 and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Permanent storage for program code (firmware)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Volatile(data lost when power is off)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Non-volatile(data remained after power-off)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Stores runtime </a:t>
                      </a:r>
                      <a:r>
                        <a:rPr lang="en-US" sz="3000" b="1" kern="1200" dirty="0" err="1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variables,stack</a:t>
                      </a: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 and temporary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Stores firmware , bootloader and constants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558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SRAM vs DRAM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A015B30-533B-4F85-A736-1DA5F82F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50000"/>
              </p:ext>
            </p:extLst>
          </p:nvPr>
        </p:nvGraphicFramePr>
        <p:xfrm>
          <a:off x="2118993" y="3771900"/>
          <a:ext cx="121920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DRAM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Transistors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Capacitors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9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Faster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Cheap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Lower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Higher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293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Microcontroller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Memory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3FF86-1C0A-4C37-B7F0-4C97D1AFD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515279"/>
            <a:ext cx="5967413" cy="624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18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ROM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Masked ROM (MROM)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8209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Description: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Pre-programmed during manufacturing. Once data is written, it cannot be modified.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Advantages: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Cost-effective for mass production.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Disadvantages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: Cannot be updated; errors require a new chip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Use Cases: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Embedded systems, gaming cartridges, microcontroller firmware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</a:endParaRP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48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ROM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OTPROM (One-Time Programmable ROM)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728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Description: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Programmable by the user only once using a special device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Advantages: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More flexible than MROM; allows programming after manufacturing.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Disadvantages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: Cannot be erased or reprogrammed.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Use Cases: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Security keys, firmware storage in industrial applications.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554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ROM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4820352" cy="824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EPROM (Erasable Programmable Read-Only Memory)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3053565" cy="728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Description: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Can be erased using UV light and reprogrammed multiple times.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Advantages: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Allows updates and debugging.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Disadvantages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: Requires UV exposure for erasure; slower than EEPROM.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Use Cases: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Older BIOS chips, microcontrollers, and legacy embedded systems.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" name="Picture 2" descr="An old eprom, with no branding held in the fingers. An old eprom, with no branding held in the fingers.">
            <a:extLst>
              <a:ext uri="{FF2B5EF4-FFF2-40B4-BE49-F238E27FC236}">
                <a16:creationId xmlns:a16="http://schemas.microsoft.com/office/drawing/2014/main" id="{4386778F-B7D6-4ED1-B9CF-3FC86CA33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122" y="3380449"/>
            <a:ext cx="4817076" cy="352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320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ROM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7420974" cy="824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EEPROM (Electrically Erasable Programmable Read-Only Memory)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4285843" cy="728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Description: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Can be erased and reprogrammed using electrical signals.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Advantages: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Byte-level erasing and rewriting, more flexible than EPROM.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Disadvantages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: Slower write speeds, limited write cycles.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Use Cases: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Microcontrollers (e.g., for storing configuration data), smart cards, RFID.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98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ROM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7420974" cy="824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Flash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4285843" cy="728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Description: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An advanced form of EEPROM that erases and writes in blocks rather than bytes.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Advantages: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Faster than EEPROM, high storage density, cost-effective.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Disadvantages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: Limited write cycles (~10,000 to millions), block-level erasure.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Use Cases: 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USB drives, SSDs, microcontrollers, mobile phones.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8308E-1209-4088-97A4-81999F49C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079" y="2096447"/>
            <a:ext cx="3886200" cy="6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501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Toolchain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0783835" cy="4516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A toolchain is a set of software tools used to convert source code into an executable binary for a microcontroller or processor. 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</a:endParaRP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3540" y="2390313"/>
            <a:ext cx="5988198" cy="53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791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4706" y="5749424"/>
            <a:ext cx="6751671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8754" y="5749424"/>
            <a:ext cx="10559607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Microcontroller Architecture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3227384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 Concepts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05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Toolchain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2602" y="2390313"/>
            <a:ext cx="5988198" cy="5342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42161E-629F-466A-831B-78A707F1D518}"/>
              </a:ext>
            </a:extLst>
          </p:cNvPr>
          <p:cNvSpPr txBox="1"/>
          <p:nvPr/>
        </p:nvSpPr>
        <p:spPr>
          <a:xfrm>
            <a:off x="-108461" y="1714500"/>
            <a:ext cx="11843261" cy="8209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1-Preprocessing (Preprocessor):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Handles preprocessor directives like #include, #define, and macros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2-Compilation (Compiler)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Converts preprocessed C code into Assembly code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3. Assembly (Assembler)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Converts Assembly code into machine code (binary instructions).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4. Linking (Linker)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Combines multiple object files and libraries into a single executable.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836191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Toolchain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42161E-629F-466A-831B-78A707F1D518}"/>
              </a:ext>
            </a:extLst>
          </p:cNvPr>
          <p:cNvSpPr txBox="1"/>
          <p:nvPr/>
        </p:nvSpPr>
        <p:spPr>
          <a:xfrm>
            <a:off x="-108461" y="1714500"/>
            <a:ext cx="11843261" cy="1746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84FF3-69CE-43F0-82CC-1B1ED47ACC12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5. Flashing</a:t>
            </a: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39147A95-6C00-4CCF-B412-2D7AE2054410}"/>
              </a:ext>
            </a:extLst>
          </p:cNvPr>
          <p:cNvSpPr txBox="1">
            <a:spLocks/>
          </p:cNvSpPr>
          <p:nvPr/>
        </p:nvSpPr>
        <p:spPr>
          <a:xfrm>
            <a:off x="7391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24143F-2412-4AE3-BF91-102D9AB6E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99" y="2898148"/>
            <a:ext cx="4956193" cy="25510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2CE27C-C861-4D7C-88A8-3BD2CFC3FA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98" y="2552699"/>
            <a:ext cx="3360301" cy="3355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1479EA-333A-4B13-ADAC-125E0D3D3C98}"/>
              </a:ext>
            </a:extLst>
          </p:cNvPr>
          <p:cNvSpPr txBox="1"/>
          <p:nvPr/>
        </p:nvSpPr>
        <p:spPr>
          <a:xfrm>
            <a:off x="326089" y="5878975"/>
            <a:ext cx="7065311" cy="1746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Off-Circuit Flashing: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Offline / External Programmer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3B021-A099-4349-BF9E-B870F147B7B1}"/>
              </a:ext>
            </a:extLst>
          </p:cNvPr>
          <p:cNvSpPr txBox="1"/>
          <p:nvPr/>
        </p:nvSpPr>
        <p:spPr>
          <a:xfrm>
            <a:off x="9165289" y="6057900"/>
            <a:ext cx="7065311" cy="2636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On-Circuit Flashing :</a:t>
            </a:r>
          </a:p>
          <a:p>
            <a:pPr marL="551975" lvl="1">
              <a:lnSpc>
                <a:spcPts val="7157"/>
              </a:lnSpc>
            </a:pPr>
            <a:r>
              <a:rPr lang="en-US" sz="3000" b="1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In-System Programming - ISP / In-Circuit Serial Programming - ICSP</a:t>
            </a:r>
          </a:p>
        </p:txBody>
      </p:sp>
    </p:spTree>
    <p:extLst>
      <p:ext uri="{BB962C8B-B14F-4D97-AF65-F5344CB8AC3E}">
        <p14:creationId xmlns:p14="http://schemas.microsoft.com/office/powerpoint/2010/main" val="41493150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Software Architecture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13" y="2394983"/>
            <a:ext cx="12804375" cy="59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844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Software Architecture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E8576-6D8C-4A50-9E05-33E5C4B6E32A}"/>
              </a:ext>
            </a:extLst>
          </p:cNvPr>
          <p:cNvSpPr txBox="1"/>
          <p:nvPr/>
        </p:nvSpPr>
        <p:spPr>
          <a:xfrm>
            <a:off x="-108461" y="1714500"/>
            <a:ext cx="14434061" cy="8209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1-Low-Level (LL)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Drivers Directly interacts with hardware registers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2-Hardware Abstraction Layer (HAL)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Provides an abstraction between the hardware and application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3. Application Layer (APP)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The highest layer containing the main application logic.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4. Middleware / Libraries (LIB)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Contains the common libraries needed in most layers.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2B485-3E57-4A44-B60E-A0D994764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0" r="19460"/>
          <a:stretch/>
        </p:blipFill>
        <p:spPr>
          <a:xfrm>
            <a:off x="10532494" y="2233929"/>
            <a:ext cx="7391400" cy="59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737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97261" y="2093101"/>
            <a:ext cx="4362179" cy="5686201"/>
          </a:xfrm>
          <a:custGeom>
            <a:avLst/>
            <a:gdLst/>
            <a:ahLst/>
            <a:cxnLst/>
            <a:rect l="l" t="t" r="r" b="b"/>
            <a:pathLst>
              <a:path w="4362179" h="5686201">
                <a:moveTo>
                  <a:pt x="0" y="0"/>
                </a:moveTo>
                <a:lnTo>
                  <a:pt x="4362179" y="0"/>
                </a:lnTo>
                <a:lnTo>
                  <a:pt x="4362179" y="5686201"/>
                </a:lnTo>
                <a:lnTo>
                  <a:pt x="0" y="568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6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05875" y="8180285"/>
            <a:ext cx="7544951" cy="52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4" spc="17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57% passed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9CC0BB-7CE4-4C7E-93DE-1560FA3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6DC3483-DC04-4D94-ABE7-7CABB8383158}"/>
              </a:ext>
            </a:extLst>
          </p:cNvPr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2267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4706" y="5749424"/>
            <a:ext cx="6751671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ARM Concepts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8754" y="5749424"/>
            <a:ext cx="10559607" cy="81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Intro to STM32 Cubes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3227384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ARM Architecture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3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4604891"/>
            <a:ext cx="12469528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80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ARM Concepts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77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149C1-1869-412C-BB81-550746C186B6}"/>
              </a:ext>
            </a:extLst>
          </p:cNvPr>
          <p:cNvSpPr txBox="1"/>
          <p:nvPr/>
        </p:nvSpPr>
        <p:spPr>
          <a:xfrm>
            <a:off x="-36443" y="2778285"/>
            <a:ext cx="10783835" cy="636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ARM stands for "Advanced RISC Machine". It is a family of Reduced Instruction Set Computing (RISC) architectures widely used in embedded systems, mobile devices, and high-performance computing. </a:t>
            </a:r>
          </a:p>
          <a:p>
            <a:pPr marL="1103950" lvl="1" indent="-551975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ARM processors are known for their power efficiency and scalability.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272" y="2390313"/>
            <a:ext cx="5868734" cy="53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739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746" y="2390313"/>
            <a:ext cx="5342054" cy="5342054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History of ARM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5CC08-DEA9-4337-B736-566374CDA458}"/>
              </a:ext>
            </a:extLst>
          </p:cNvPr>
          <p:cNvSpPr txBox="1"/>
          <p:nvPr/>
        </p:nvSpPr>
        <p:spPr>
          <a:xfrm>
            <a:off x="76200" y="2247900"/>
            <a:ext cx="11937118" cy="636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1-Acorn RISC Machine 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The first ARM processor, ARM1, was designed in 1985 with 25,000 transistors (compared to Intel’s 80386, which had 275,000 transistors).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2-Formation of ARM Ltd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In 1990, Acorn Computers, Apple, and VLSI Technology formed Advanced RISC Machines Ltd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</a:rPr>
              <a:t>.</a:t>
            </a: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54045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546" y="2860967"/>
            <a:ext cx="5342054" cy="3577933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History of ARM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5CC08-DEA9-4337-B736-566374CDA458}"/>
              </a:ext>
            </a:extLst>
          </p:cNvPr>
          <p:cNvSpPr txBox="1"/>
          <p:nvPr/>
        </p:nvSpPr>
        <p:spPr>
          <a:xfrm>
            <a:off x="76200" y="2247900"/>
            <a:ext cx="12628706" cy="9132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3-Growth and Adoption 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ARM processors started appearing in mobile phones, PDAs, and embedded systems.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4-Smartphone Revolution 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Apple, Samsung, and Qualcomm started using ARM-based architectures.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5-Modern Era 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ARM is now used in automotive, data centers, AI applications, and even high-performance computing.</a:t>
            </a: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398447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4604891"/>
            <a:ext cx="1246952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25" dirty="0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Systems Concepts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8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03757-CB8D-46B6-BBAE-05DC6E42A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573393"/>
            <a:ext cx="6565145" cy="7748631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211796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906" y="2225621"/>
            <a:ext cx="4640076" cy="4640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F85946-5ADD-41BD-B7D9-345B6C2F131E}"/>
              </a:ext>
            </a:extLst>
          </p:cNvPr>
          <p:cNvSpPr txBox="1"/>
          <p:nvPr/>
        </p:nvSpPr>
        <p:spPr>
          <a:xfrm>
            <a:off x="76200" y="2247900"/>
            <a:ext cx="12628706" cy="8209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1-Voltage Regulator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 voltage regulator ensures a stable power supply to different parts of an ARM-based system. It converts input voltage to the required levels for core logic, peripherals, and I/O.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2-Parallel I/O (PIO) and Communication Peripherals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Used to interface with GPIO (General-Purpose I/O) pins that can be configured as input/output.</a:t>
            </a: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84202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85946-5ADD-41BD-B7D9-345B6C2F131E}"/>
              </a:ext>
            </a:extLst>
          </p:cNvPr>
          <p:cNvSpPr txBox="1"/>
          <p:nvPr/>
        </p:nvSpPr>
        <p:spPr>
          <a:xfrm>
            <a:off x="76200" y="2247900"/>
            <a:ext cx="12628706" cy="9132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3-AMBA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AMBA (Advanced Microcontroller Bus Architecture) is a protocol developed by ARM to standardize the communication between different components of an ARM-based system. It is widely used in microcontrollers, SoCs (System-on-Chips), and embedded systems to manage high-speed data transfer and peripheral control.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endParaRPr lang="en-US" sz="3000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91671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85946-5ADD-41BD-B7D9-345B6C2F131E}"/>
              </a:ext>
            </a:extLst>
          </p:cNvPr>
          <p:cNvSpPr txBox="1"/>
          <p:nvPr/>
        </p:nvSpPr>
        <p:spPr>
          <a:xfrm>
            <a:off x="76200" y="2247900"/>
            <a:ext cx="12628706" cy="728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3-AMBA</a:t>
            </a:r>
          </a:p>
          <a:p>
            <a:pPr marL="551975" lvl="1">
              <a:lnSpc>
                <a:spcPts val="7157"/>
              </a:lnSpc>
            </a:pPr>
            <a:r>
              <a:rPr lang="en-US" sz="3000" b="1" spc="28" dirty="0">
                <a:solidFill>
                  <a:srgbClr val="303275"/>
                </a:solidFill>
                <a:latin typeface="IBM Plex Sans Condensed"/>
              </a:rPr>
              <a:t>Peripheral bridge</a:t>
            </a: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: Since AHB and APB operate at different speeds, a peripheral bridge is used to connect AHB (fast bus) to APB (slow bus).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endParaRPr lang="en-US" sz="3000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1266" name="Picture 2" descr="https://imgs.search.brave.com/TP8c6dgD7XBtDQt-pQ7EJmKVn4Vg8CwW2Aul013S7gU/rs:fit:860:0:0:0/g:ce/aHR0cHM6Ly9kMjYy/aWxiNTFobHR4MC5j/bG91ZGZyb250Lm5l/dC9tYXgvODAwLzAq/VS02MWNiN3Z1VGp6/VXRzNS4">
            <a:extLst>
              <a:ext uri="{FF2B5EF4-FFF2-40B4-BE49-F238E27FC236}">
                <a16:creationId xmlns:a16="http://schemas.microsoft.com/office/drawing/2014/main" id="{6E20F7A4-EB03-4B37-B5A5-010E2580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648" y="5143500"/>
            <a:ext cx="7870077" cy="33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2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  <p:pic>
        <p:nvPicPr>
          <p:cNvPr id="11266" name="Picture 2" descr="https://imgs.search.brave.com/TP8c6dgD7XBtDQt-pQ7EJmKVn4Vg8CwW2Aul013S7gU/rs:fit:860:0:0:0/g:ce/aHR0cHM6Ly9kMjYy/aWxiNTFobHR4MC5j/bG91ZGZyb250Lm5l/dC9tYXgvODAwLzAq/VS02MWNiN3Z1VGp6/VXRzNS4">
            <a:extLst>
              <a:ext uri="{FF2B5EF4-FFF2-40B4-BE49-F238E27FC236}">
                <a16:creationId xmlns:a16="http://schemas.microsoft.com/office/drawing/2014/main" id="{6E20F7A4-EB03-4B37-B5A5-010E2580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359749"/>
            <a:ext cx="7870077" cy="33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EA9E318-6B1E-41A3-AB47-DC545495A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062633"/>
              </p:ext>
            </p:extLst>
          </p:nvPr>
        </p:nvGraphicFramePr>
        <p:xfrm>
          <a:off x="5562600" y="6100961"/>
          <a:ext cx="8168008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004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4084004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AHB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APB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9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Complex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D7F7BFD-E8BC-49D0-A999-EB23EE27E7F5}"/>
              </a:ext>
            </a:extLst>
          </p:cNvPr>
          <p:cNvSpPr txBox="1"/>
          <p:nvPr/>
        </p:nvSpPr>
        <p:spPr>
          <a:xfrm>
            <a:off x="76200" y="2247900"/>
            <a:ext cx="12628706" cy="4516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3-AMBA</a:t>
            </a: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endParaRPr lang="en-US" sz="3000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230796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ARM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ARM Architecture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F7BFD-E8BC-49D0-A999-EB23EE27E7F5}"/>
              </a:ext>
            </a:extLst>
          </p:cNvPr>
          <p:cNvSpPr txBox="1"/>
          <p:nvPr/>
        </p:nvSpPr>
        <p:spPr>
          <a:xfrm>
            <a:off x="76200" y="2247900"/>
            <a:ext cx="12628706" cy="10979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4-Power management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Power management in ARM-based microcontrollers involves controlling clocks and power to various peripherals and system components.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RCC: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is a global controller for system clocks and resets.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Enable: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are specific to peripherals, allowing fine-grained power control.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 </a:t>
            </a:r>
          </a:p>
          <a:p>
            <a:pPr marL="551975" lvl="1">
              <a:lnSpc>
                <a:spcPts val="7157"/>
              </a:lnSpc>
            </a:pPr>
            <a:endParaRPr lang="en-US" sz="3000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528447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dirty="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 dirty="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236" y="4604891"/>
            <a:ext cx="12469528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8000" spc="27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STM32 Cube IDE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96EB6-38A4-4026-B9C9-E9FC9FC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54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STM32 Cube 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3072356"/>
            <a:ext cx="6526135" cy="5271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F85946-5ADD-41BD-B7D9-345B6C2F131E}"/>
              </a:ext>
            </a:extLst>
          </p:cNvPr>
          <p:cNvSpPr txBox="1"/>
          <p:nvPr/>
        </p:nvSpPr>
        <p:spPr>
          <a:xfrm>
            <a:off x="76200" y="2247900"/>
            <a:ext cx="11336799" cy="9132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Why STM32 ?</a:t>
            </a:r>
          </a:p>
          <a:p>
            <a:pPr marL="1009175" lvl="1" indent="-457200">
              <a:lnSpc>
                <a:spcPts val="7157"/>
              </a:lnSpc>
              <a:buFont typeface="Arial" panose="020B0604020202090204" pitchFamily="34" charset="0"/>
              <a:buChar char="•"/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STM32 is widely used in the industry as MCUs are based on the ARM Cortex-M series (M0, M3, M4, M7, etc.), providing scalability, efficient processing, and strong ecosystem support.</a:t>
            </a:r>
          </a:p>
          <a:p>
            <a:pPr marL="1009175" lvl="1" indent="-457200">
              <a:lnSpc>
                <a:spcPts val="7157"/>
              </a:lnSpc>
              <a:buFont typeface="Arial" panose="020B0604020202090204" pitchFamily="34" charset="0"/>
              <a:buChar char="•"/>
            </a:pPr>
            <a:r>
              <a:rPr lang="en-US" sz="3000" spc="28" dirty="0">
                <a:solidFill>
                  <a:srgbClr val="303275"/>
                </a:solidFill>
                <a:latin typeface="IBM Plex Sans Condensed"/>
              </a:rPr>
              <a:t>Strong Community &amp; Open-Source Support as a Large developer and open-source communities provide ample resources, libraries, and third-party tools for STM32 development.</a:t>
            </a:r>
          </a:p>
          <a:p>
            <a:pPr marL="551975" lvl="1">
              <a:lnSpc>
                <a:spcPts val="7157"/>
              </a:lnSpc>
            </a:pPr>
            <a:endParaRPr lang="en-US" sz="3000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158648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Create STM32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832895"/>
            <a:ext cx="12918658" cy="59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1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Configuration Perspective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47" y="2832895"/>
            <a:ext cx="12033364" cy="59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321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3400" y="-666456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7812" y="3152989"/>
            <a:ext cx="10113988" cy="1782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5113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 combination of software and hardware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B536975-CF21-40C6-845A-D5CE50DCEB85}"/>
              </a:ext>
            </a:extLst>
          </p:cNvPr>
          <p:cNvSpPr txBox="1"/>
          <p:nvPr/>
        </p:nvSpPr>
        <p:spPr>
          <a:xfrm>
            <a:off x="468847" y="5418617"/>
            <a:ext cx="10113988" cy="1782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5113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Performs a specific task as a part of larger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8BE38-D40E-4027-9619-A1253B68D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6098992"/>
            <a:ext cx="5147333" cy="2790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E7FB7-1EB7-4CA7-9141-9A221FC18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9652" y="2060673"/>
            <a:ext cx="5529735" cy="30828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BD0CD3-A2E4-4043-89BF-62DF54E5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06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Configure GPIO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47" y="2998354"/>
            <a:ext cx="12033364" cy="559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088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Generate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47" y="3175796"/>
            <a:ext cx="12033364" cy="52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39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Code Perspective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89" y="3175796"/>
            <a:ext cx="11091280" cy="52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546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Code Debugging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58" y="3175796"/>
            <a:ext cx="8958341" cy="52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187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STM32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5F2AF8-C602-4719-8D3E-74E10B18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11030AD-669E-441D-94DA-5FE288B45717}"/>
              </a:ext>
            </a:extLst>
          </p:cNvPr>
          <p:cNvSpPr txBox="1"/>
          <p:nvPr/>
        </p:nvSpPr>
        <p:spPr>
          <a:xfrm>
            <a:off x="533400" y="1535293"/>
            <a:ext cx="13053565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IBM Plex Sans Condensed"/>
              </a:rPr>
              <a:t>Start Debugging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ADB1E-BCB4-4CEF-9F82-48205F1A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58" y="3562125"/>
            <a:ext cx="8958341" cy="44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0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652" y="0"/>
            <a:ext cx="18437652" cy="10371179"/>
            <a:chOff x="0" y="0"/>
            <a:chExt cx="24583536" cy="13828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517" cy="13828268"/>
            </a:xfrm>
            <a:custGeom>
              <a:avLst/>
              <a:gdLst/>
              <a:ahLst/>
              <a:cxnLst/>
              <a:rect l="l" t="t" r="r" b="b"/>
              <a:pathLst>
                <a:path w="24583517" h="13828268">
                  <a:moveTo>
                    <a:pt x="0" y="0"/>
                  </a:moveTo>
                  <a:lnTo>
                    <a:pt x="24583517" y="0"/>
                  </a:lnTo>
                  <a:lnTo>
                    <a:pt x="24583517" y="13828268"/>
                  </a:lnTo>
                  <a:lnTo>
                    <a:pt x="0" y="13828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803398" y="0"/>
            <a:ext cx="8484602" cy="10287000"/>
            <a:chOff x="0" y="0"/>
            <a:chExt cx="11312803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2779" cy="13716000"/>
            </a:xfrm>
            <a:custGeom>
              <a:avLst/>
              <a:gdLst/>
              <a:ahLst/>
              <a:cxnLst/>
              <a:rect l="l" t="t" r="r" b="b"/>
              <a:pathLst>
                <a:path w="11312779" h="13716000">
                  <a:moveTo>
                    <a:pt x="0" y="0"/>
                  </a:moveTo>
                  <a:lnTo>
                    <a:pt x="11312779" y="0"/>
                  </a:lnTo>
                  <a:lnTo>
                    <a:pt x="1131277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311721" y="3660317"/>
            <a:ext cx="5467955" cy="2966366"/>
            <a:chOff x="0" y="0"/>
            <a:chExt cx="7290607" cy="3955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90562" cy="3955161"/>
            </a:xfrm>
            <a:custGeom>
              <a:avLst/>
              <a:gdLst/>
              <a:ahLst/>
              <a:cxnLst/>
              <a:rect l="l" t="t" r="r" b="b"/>
              <a:pathLst>
                <a:path w="7290562" h="3955161">
                  <a:moveTo>
                    <a:pt x="0" y="0"/>
                  </a:moveTo>
                  <a:lnTo>
                    <a:pt x="7290562" y="0"/>
                  </a:lnTo>
                  <a:lnTo>
                    <a:pt x="7290562" y="3955161"/>
                  </a:lnTo>
                  <a:lnTo>
                    <a:pt x="0" y="3955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" b="-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185313"/>
            <a:ext cx="783968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800" spc="-13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3018" y="9700052"/>
            <a:ext cx="2351951" cy="33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721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53752" y="9719102"/>
            <a:ext cx="1991230" cy="31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FAEFFC-8357-4134-B1B6-93D4C410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652" y="0"/>
            <a:ext cx="18437652" cy="10371179"/>
            <a:chOff x="0" y="0"/>
            <a:chExt cx="24583536" cy="13828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517" cy="13828268"/>
            </a:xfrm>
            <a:custGeom>
              <a:avLst/>
              <a:gdLst/>
              <a:ahLst/>
              <a:cxnLst/>
              <a:rect l="l" t="t" r="r" b="b"/>
              <a:pathLst>
                <a:path w="24583517" h="13828268">
                  <a:moveTo>
                    <a:pt x="0" y="0"/>
                  </a:moveTo>
                  <a:lnTo>
                    <a:pt x="24583517" y="0"/>
                  </a:lnTo>
                  <a:lnTo>
                    <a:pt x="24583517" y="13828268"/>
                  </a:lnTo>
                  <a:lnTo>
                    <a:pt x="0" y="13828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803398" y="0"/>
            <a:ext cx="8484602" cy="10287000"/>
            <a:chOff x="0" y="0"/>
            <a:chExt cx="11312803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2779" cy="13716000"/>
            </a:xfrm>
            <a:custGeom>
              <a:avLst/>
              <a:gdLst/>
              <a:ahLst/>
              <a:cxnLst/>
              <a:rect l="l" t="t" r="r" b="b"/>
              <a:pathLst>
                <a:path w="11312779" h="13716000">
                  <a:moveTo>
                    <a:pt x="0" y="0"/>
                  </a:moveTo>
                  <a:lnTo>
                    <a:pt x="11312779" y="0"/>
                  </a:lnTo>
                  <a:lnTo>
                    <a:pt x="1131277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930758" y="700367"/>
            <a:ext cx="4172555" cy="1875865"/>
            <a:chOff x="0" y="0"/>
            <a:chExt cx="7290607" cy="3955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90562" cy="3955161"/>
            </a:xfrm>
            <a:custGeom>
              <a:avLst/>
              <a:gdLst/>
              <a:ahLst/>
              <a:cxnLst/>
              <a:rect l="l" t="t" r="r" b="b"/>
              <a:pathLst>
                <a:path w="7290562" h="3955161">
                  <a:moveTo>
                    <a:pt x="0" y="0"/>
                  </a:moveTo>
                  <a:lnTo>
                    <a:pt x="7290562" y="0"/>
                  </a:lnTo>
                  <a:lnTo>
                    <a:pt x="7290562" y="3955161"/>
                  </a:lnTo>
                  <a:lnTo>
                    <a:pt x="0" y="3955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" b="-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73498" y="676498"/>
            <a:ext cx="783968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800" spc="-13" dirty="0" err="1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Refrences</a:t>
            </a:r>
            <a:endParaRPr lang="en-US" sz="6800" spc="-13" dirty="0">
              <a:solidFill>
                <a:srgbClr val="2C30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3018" y="9700052"/>
            <a:ext cx="2351951" cy="33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721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53752" y="9719102"/>
            <a:ext cx="1991230" cy="31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FAEFFC-8357-4134-B1B6-93D4C410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49EF1-6979-4277-A93E-DB79AB3FD1CE}"/>
              </a:ext>
            </a:extLst>
          </p:cNvPr>
          <p:cNvSpPr txBox="1"/>
          <p:nvPr/>
        </p:nvSpPr>
        <p:spPr>
          <a:xfrm>
            <a:off x="76200" y="2247900"/>
            <a:ext cx="12628706" cy="636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STM32 Tutorial: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  <a:hlinkClick r:id="rId5"/>
              </a:rPr>
              <a:t>https://reversepcb.com/stm32cubeide/</a:t>
            </a: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</a:rPr>
              <a:t>Whole learning phase:</a:t>
            </a:r>
          </a:p>
          <a:p>
            <a:pPr marL="551975" lvl="1">
              <a:lnSpc>
                <a:spcPts val="7157"/>
              </a:lnSpc>
            </a:pPr>
            <a:r>
              <a:rPr lang="en-US" sz="4000" b="1" spc="28" dirty="0">
                <a:solidFill>
                  <a:srgbClr val="303275"/>
                </a:solidFill>
                <a:latin typeface="IBM Plex Sans Condensed"/>
                <a:hlinkClick r:id="rId6"/>
              </a:rPr>
              <a:t>https://www.youtube.com/playlist?list=PLoiqjtgvXf9e2VJk8GWEXwECPM_7JRwkE</a:t>
            </a: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b="1" spc="28" dirty="0">
              <a:solidFill>
                <a:srgbClr val="303275"/>
              </a:solidFill>
              <a:latin typeface="IBM Plex Sans Condensed"/>
            </a:endParaRPr>
          </a:p>
          <a:p>
            <a:pPr marL="551975" lvl="1">
              <a:lnSpc>
                <a:spcPts val="7157"/>
              </a:lnSpc>
            </a:pPr>
            <a:endParaRPr lang="en-US" sz="4000" spc="28" dirty="0">
              <a:solidFill>
                <a:srgbClr val="303275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95378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7835" y="3081379"/>
            <a:ext cx="9502571" cy="3592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Embedded system is a system include </a:t>
            </a:r>
            <a:r>
              <a:rPr lang="en-US" sz="4000" spc="28" dirty="0">
                <a:solidFill>
                  <a:srgbClr val="303275"/>
                </a:solidFill>
                <a:highlight>
                  <a:srgbClr val="FFFF00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software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[Programing language] and </a:t>
            </a:r>
            <a:r>
              <a:rPr lang="en-US" sz="4000" spc="28" dirty="0">
                <a:solidFill>
                  <a:srgbClr val="303275"/>
                </a:solidFill>
                <a:highlight>
                  <a:srgbClr val="FFFF00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hardware</a:t>
            </a: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[Microcontroller]combination to Reach specific target.</a:t>
            </a:r>
          </a:p>
        </p:txBody>
      </p:sp>
      <p:pic>
        <p:nvPicPr>
          <p:cNvPr id="13" name="Google Shape;187;p5" descr="A group of colorful icons&#10;&#10;Description automatically generated">
            <a:extLst>
              <a:ext uri="{FF2B5EF4-FFF2-40B4-BE49-F238E27FC236}">
                <a16:creationId xmlns:a16="http://schemas.microsoft.com/office/drawing/2014/main" id="{26BA9BEA-1621-4E4D-AB0D-9FC335A6425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984" t="-676" r="22177" b="22544"/>
          <a:stretch/>
        </p:blipFill>
        <p:spPr>
          <a:xfrm>
            <a:off x="1259064" y="7292366"/>
            <a:ext cx="2224555" cy="19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7BA83698-8254-423A-AA3D-38515835B5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6685" y="8001178"/>
            <a:ext cx="706696" cy="6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6C2BF34C-243C-4F69-8144-579B704E9E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265" y="8001177"/>
            <a:ext cx="682115" cy="6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0;p5">
            <a:extLst>
              <a:ext uri="{FF2B5EF4-FFF2-40B4-BE49-F238E27FC236}">
                <a16:creationId xmlns:a16="http://schemas.microsoft.com/office/drawing/2014/main" id="{ECEE29E8-7ED8-436C-AD3A-1F6E4F9F4FD2}"/>
              </a:ext>
            </a:extLst>
          </p:cNvPr>
          <p:cNvSpPr txBox="1"/>
          <p:nvPr/>
        </p:nvSpPr>
        <p:spPr>
          <a:xfrm>
            <a:off x="6907796" y="7959364"/>
            <a:ext cx="451982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Target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91;p5" descr="A blue equal sign on a black background&#10;&#10;Description automatically generated">
            <a:extLst>
              <a:ext uri="{FF2B5EF4-FFF2-40B4-BE49-F238E27FC236}">
                <a16:creationId xmlns:a16="http://schemas.microsoft.com/office/drawing/2014/main" id="{53EBD4D6-F1FB-48B9-852D-E030DA56CB5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527" y="7889157"/>
            <a:ext cx="722673" cy="7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92;p5">
            <a:extLst>
              <a:ext uri="{FF2B5EF4-FFF2-40B4-BE49-F238E27FC236}">
                <a16:creationId xmlns:a16="http://schemas.microsoft.com/office/drawing/2014/main" id="{A2583ECE-3050-4C96-8395-435F9FF06924}"/>
              </a:ext>
            </a:extLst>
          </p:cNvPr>
          <p:cNvSpPr txBox="1"/>
          <p:nvPr/>
        </p:nvSpPr>
        <p:spPr>
          <a:xfrm>
            <a:off x="12065403" y="7959364"/>
            <a:ext cx="607019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</a:t>
            </a:r>
            <a:endParaRPr sz="5000" dirty="0"/>
          </a:p>
        </p:txBody>
      </p:sp>
      <p:pic>
        <p:nvPicPr>
          <p:cNvPr id="19" name="Google Shape;193;p5" descr="A black microchip with white text&#10;&#10;Description automatically generated">
            <a:extLst>
              <a:ext uri="{FF2B5EF4-FFF2-40B4-BE49-F238E27FC236}">
                <a16:creationId xmlns:a16="http://schemas.microsoft.com/office/drawing/2014/main" id="{05844EE6-E870-42C9-A25A-AD5380BDE36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0760000">
            <a:off x="4224510" y="7900946"/>
            <a:ext cx="1917292" cy="11424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EA17DB-6837-4BCA-AF63-EDEB1577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716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1504675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15362" lvl="2" indent="-705121" algn="ctr">
              <a:lnSpc>
                <a:spcPts val="6859"/>
              </a:lnSpc>
              <a:buAutoNum type="alphaLcPeriod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an Embedded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7835" y="3081379"/>
            <a:ext cx="13053565" cy="4516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950" lvl="1" indent="-551975" algn="ctr">
              <a:lnSpc>
                <a:spcPts val="7157"/>
              </a:lnSpc>
              <a:buFont typeface="Arial"/>
              <a:buChar char="•"/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 embedded system is a specialized computing system designed to perform dedicated functions or tasks within a larger system. Unlike general-purpose computers, embedded systems are optimized for efficiency, reliability, and real-time performance.</a:t>
            </a:r>
          </a:p>
        </p:txBody>
      </p:sp>
      <p:pic>
        <p:nvPicPr>
          <p:cNvPr id="13" name="Google Shape;187;p5" descr="A group of colorful icons&#10;&#10;Description automatically generated">
            <a:extLst>
              <a:ext uri="{FF2B5EF4-FFF2-40B4-BE49-F238E27FC236}">
                <a16:creationId xmlns:a16="http://schemas.microsoft.com/office/drawing/2014/main" id="{26BA9BEA-1621-4E4D-AB0D-9FC335A6425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984" t="-676" r="22177" b="22544"/>
          <a:stretch/>
        </p:blipFill>
        <p:spPr>
          <a:xfrm>
            <a:off x="1259064" y="7292366"/>
            <a:ext cx="2224555" cy="19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7BA83698-8254-423A-AA3D-38515835B5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6685" y="8001178"/>
            <a:ext cx="706696" cy="6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5" descr="A blue cross on a black background&#10;&#10;Description automatically generated">
            <a:extLst>
              <a:ext uri="{FF2B5EF4-FFF2-40B4-BE49-F238E27FC236}">
                <a16:creationId xmlns:a16="http://schemas.microsoft.com/office/drawing/2014/main" id="{6C2BF34C-243C-4F69-8144-579B704E9E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265" y="8001177"/>
            <a:ext cx="682115" cy="6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0;p5">
            <a:extLst>
              <a:ext uri="{FF2B5EF4-FFF2-40B4-BE49-F238E27FC236}">
                <a16:creationId xmlns:a16="http://schemas.microsoft.com/office/drawing/2014/main" id="{ECEE29E8-7ED8-436C-AD3A-1F6E4F9F4FD2}"/>
              </a:ext>
            </a:extLst>
          </p:cNvPr>
          <p:cNvSpPr txBox="1"/>
          <p:nvPr/>
        </p:nvSpPr>
        <p:spPr>
          <a:xfrm>
            <a:off x="6907796" y="7959364"/>
            <a:ext cx="451982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Target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91;p5" descr="A blue equal sign on a black background&#10;&#10;Description automatically generated">
            <a:extLst>
              <a:ext uri="{FF2B5EF4-FFF2-40B4-BE49-F238E27FC236}">
                <a16:creationId xmlns:a16="http://schemas.microsoft.com/office/drawing/2014/main" id="{53EBD4D6-F1FB-48B9-852D-E030DA56CB5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64527" y="7889157"/>
            <a:ext cx="722673" cy="7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92;p5">
            <a:extLst>
              <a:ext uri="{FF2B5EF4-FFF2-40B4-BE49-F238E27FC236}">
                <a16:creationId xmlns:a16="http://schemas.microsoft.com/office/drawing/2014/main" id="{A2583ECE-3050-4C96-8395-435F9FF06924}"/>
              </a:ext>
            </a:extLst>
          </p:cNvPr>
          <p:cNvSpPr txBox="1"/>
          <p:nvPr/>
        </p:nvSpPr>
        <p:spPr>
          <a:xfrm>
            <a:off x="12065403" y="7959364"/>
            <a:ext cx="607019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</a:t>
            </a:r>
            <a:endParaRPr sz="5000" dirty="0"/>
          </a:p>
        </p:txBody>
      </p:sp>
      <p:pic>
        <p:nvPicPr>
          <p:cNvPr id="19" name="Google Shape;193;p5" descr="A black microchip with white text&#10;&#10;Description automatically generated">
            <a:extLst>
              <a:ext uri="{FF2B5EF4-FFF2-40B4-BE49-F238E27FC236}">
                <a16:creationId xmlns:a16="http://schemas.microsoft.com/office/drawing/2014/main" id="{05844EE6-E870-42C9-A25A-AD5380BDE36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0760000">
            <a:off x="4224510" y="7900946"/>
            <a:ext cx="1917292" cy="11424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96E058-E6DC-4A9C-96E2-BA870369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666455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4706" y="304248"/>
            <a:ext cx="8156749" cy="10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12" dirty="0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6271" y="1990867"/>
            <a:ext cx="15381871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24641" lvl="2" indent="-914400" algn="ctr">
              <a:lnSpc>
                <a:spcPts val="6859"/>
              </a:lnSpc>
              <a:buFont typeface="+mj-lt"/>
              <a:buAutoNum type="alphaLcPeriod" startAt="2"/>
            </a:pPr>
            <a:r>
              <a:rPr lang="en-US" sz="4898" b="1" dirty="0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Embedded system and computing system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760BAF-E69E-45BE-A22B-D21AB676D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614805"/>
              </p:ext>
            </p:extLst>
          </p:nvPr>
        </p:nvGraphicFramePr>
        <p:xfrm>
          <a:off x="2362200" y="3779573"/>
          <a:ext cx="121920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666344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2290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Embedded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  <a:sym typeface="Canva Sans Bold"/>
                        </a:rPr>
                        <a:t>computing system</a:t>
                      </a:r>
                      <a:endParaRPr lang="en-US" sz="4500" b="1" kern="1200" dirty="0">
                        <a:solidFill>
                          <a:schemeClr val="tx1"/>
                        </a:solidFill>
                        <a:latin typeface="Canva Sans Bol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Specialized system designed for a specific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System designed for multiple tasks and user interactions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Optimized for low 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Higher power requirement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Ex: washing machines, ATMs , automotive ECUs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1200" dirty="0">
                          <a:solidFill>
                            <a:schemeClr val="tx1"/>
                          </a:solidFill>
                          <a:latin typeface="Canva Sans Bold"/>
                          <a:ea typeface="+mn-ea"/>
                          <a:cs typeface="+mn-cs"/>
                        </a:rPr>
                        <a:t>Ex : Laptops, desktops, smartphones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43544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C1829-42C7-4812-9199-FDFB40C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08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11" y="-873754"/>
            <a:ext cx="20771211" cy="11619911"/>
          </a:xfrm>
          <a:custGeom>
            <a:avLst/>
            <a:gdLst/>
            <a:ahLst/>
            <a:cxnLst/>
            <a:rect l="l" t="t" r="r" b="b"/>
            <a:pathLst>
              <a:path w="20771211" h="116199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3018" y="9719102"/>
            <a:ext cx="2351951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3752" y="9719102"/>
            <a:ext cx="1991230" cy="3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u="sng" spc="10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359" y="853048"/>
            <a:ext cx="321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10" y="539364"/>
            <a:ext cx="7234389" cy="82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 dirty="0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Embedded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E70B9-6D1A-43D3-8120-3F9B3B1A9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1961565"/>
            <a:ext cx="11028570" cy="7361083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93BA5FF-4EFC-4B97-8250-B72EBA0D8ECA}"/>
              </a:ext>
            </a:extLst>
          </p:cNvPr>
          <p:cNvSpPr txBox="1"/>
          <p:nvPr/>
        </p:nvSpPr>
        <p:spPr>
          <a:xfrm>
            <a:off x="533400" y="1535293"/>
            <a:ext cx="13053565" cy="822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975" lvl="1">
              <a:lnSpc>
                <a:spcPts val="7157"/>
              </a:lnSpc>
            </a:pPr>
            <a:r>
              <a:rPr lang="en-US" sz="4000" spc="28" dirty="0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Historic 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77F0-80FA-4908-A47B-F2F9C90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2242</Words>
  <Application>Microsoft Office PowerPoint</Application>
  <PresentationFormat>Custom</PresentationFormat>
  <Paragraphs>497</Paragraphs>
  <Slides>56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IBM Plex Sans Condensed</vt:lpstr>
      <vt:lpstr>Arial</vt:lpstr>
      <vt:lpstr>Arimo Bold</vt:lpstr>
      <vt:lpstr>Canva Sans Bold</vt:lpstr>
      <vt:lpstr>Canva Sans</vt:lpstr>
      <vt:lpstr>IBM Plex Sans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CUERT Presentation Template.pptx</dc:title>
  <cp:lastModifiedBy>yousef khaled</cp:lastModifiedBy>
  <cp:revision>144</cp:revision>
  <dcterms:created xsi:type="dcterms:W3CDTF">2006-08-16T00:00:00Z</dcterms:created>
  <dcterms:modified xsi:type="dcterms:W3CDTF">2025-08-22T17:36:12Z</dcterms:modified>
  <dc:identifier>DAGVWKOYuaA</dc:identifier>
</cp:coreProperties>
</file>